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4" r:id="rId2"/>
  </p:sldMasterIdLst>
  <p:notesMasterIdLst>
    <p:notesMasterId r:id="rId23"/>
  </p:notesMasterIdLst>
  <p:handoutMasterIdLst>
    <p:handoutMasterId r:id="rId24"/>
  </p:handoutMasterIdLst>
  <p:sldIdLst>
    <p:sldId id="256" r:id="rId3"/>
    <p:sldId id="315" r:id="rId4"/>
    <p:sldId id="265" r:id="rId5"/>
    <p:sldId id="335" r:id="rId6"/>
    <p:sldId id="321" r:id="rId7"/>
    <p:sldId id="337" r:id="rId8"/>
    <p:sldId id="338" r:id="rId9"/>
    <p:sldId id="341" r:id="rId10"/>
    <p:sldId id="272" r:id="rId11"/>
    <p:sldId id="336" r:id="rId12"/>
    <p:sldId id="308" r:id="rId13"/>
    <p:sldId id="339" r:id="rId14"/>
    <p:sldId id="340" r:id="rId15"/>
    <p:sldId id="344" r:id="rId16"/>
    <p:sldId id="346" r:id="rId17"/>
    <p:sldId id="342" r:id="rId18"/>
    <p:sldId id="347" r:id="rId19"/>
    <p:sldId id="345" r:id="rId20"/>
    <p:sldId id="329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FFFF66"/>
    <a:srgbClr val="660033"/>
    <a:srgbClr val="000066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6" autoAdjust="0"/>
    <p:restoredTop sz="75176" autoAdjust="0"/>
  </p:normalViewPr>
  <p:slideViewPr>
    <p:cSldViewPr>
      <p:cViewPr varScale="1">
        <p:scale>
          <a:sx n="51" d="100"/>
          <a:sy n="51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48BF10-7D32-47D2-8511-746447080D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967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CADD0-1610-4658-A1E5-4AE3DC9CC9DD}" type="datetimeFigureOut">
              <a:rPr lang="id-ID" smtClean="0"/>
              <a:pPr/>
              <a:t>11/02/2015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007D6-278F-4853-AF74-86DE30A4AFB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864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007D6-278F-4853-AF74-86DE30A4AFBA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007D6-278F-4853-AF74-86DE30A4AFBA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31D6B-AB4E-406E-A4B2-03F501481B96}" type="slidenum">
              <a:rPr lang="id-ID" smtClean="0"/>
              <a:pPr/>
              <a:t>11</a:t>
            </a:fld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sz="1200" b="0" kern="0" dirty="0" smtClean="0">
                <a:solidFill>
                  <a:srgbClr val="92D050"/>
                </a:solidFill>
                <a:latin typeface="Arial" charset="0"/>
                <a:ea typeface="+mn-ea"/>
                <a:cs typeface="Arial" charset="0"/>
              </a:rPr>
              <a:t>Scientific Approach should be implemented in </a:t>
            </a:r>
            <a:r>
              <a:rPr lang="en-US" sz="1200" b="0" kern="0" dirty="0" err="1" smtClean="0">
                <a:solidFill>
                  <a:srgbClr val="92D050"/>
                </a:solidFill>
                <a:latin typeface="Arial" charset="0"/>
                <a:ea typeface="+mn-ea"/>
                <a:cs typeface="Arial" charset="0"/>
              </a:rPr>
              <a:t>Ind</a:t>
            </a:r>
            <a:r>
              <a:rPr lang="en-US" sz="1200" b="0" kern="0" dirty="0" smtClean="0">
                <a:solidFill>
                  <a:srgbClr val="92D050"/>
                </a:solidFill>
                <a:latin typeface="Arial" charset="0"/>
                <a:ea typeface="+mn-ea"/>
                <a:cs typeface="Arial" charset="0"/>
              </a:rPr>
              <a:t> under the 2013 New </a:t>
            </a:r>
            <a:r>
              <a:rPr lang="en-US" sz="1200" b="0" kern="0" dirty="0" err="1" smtClean="0">
                <a:solidFill>
                  <a:srgbClr val="92D050"/>
                </a:solidFill>
                <a:latin typeface="Arial" charset="0"/>
                <a:ea typeface="+mn-ea"/>
                <a:cs typeface="Arial" charset="0"/>
              </a:rPr>
              <a:t>Curr</a:t>
            </a:r>
            <a:endParaRPr lang="id-ID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2FD0F-582F-49FF-96FA-CF614942CF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600" b="0" dirty="0" smtClean="0">
                <a:latin typeface="Aharoni" pitchFamily="2" charset="-79"/>
                <a:cs typeface="Aharoni" pitchFamily="2" charset="-79"/>
              </a:rPr>
              <a:t>The PSA (Jap) can be used and support </a:t>
            </a:r>
            <a:r>
              <a:rPr kumimoji="1" lang="en-US" altLang="ja-JP" sz="1600" b="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12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Scientific Approach (</a:t>
            </a:r>
            <a:r>
              <a:rPr lang="en-US" sz="12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Ind</a:t>
            </a:r>
            <a:r>
              <a:rPr lang="en-US" sz="12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id-ID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39C5C-C43B-4AA1-ADD8-913E5A352E84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0" dirty="0" smtClean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Competencies consist of three aspects:</a:t>
            </a:r>
          </a:p>
          <a:p>
            <a:pPr marL="228600" indent="-228600">
              <a:buAutoNum type="arabicParenBoth"/>
            </a:pPr>
            <a:r>
              <a:rPr lang="en-US" sz="1200" b="0" i="0" kern="0" dirty="0" smtClean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Knowledge</a:t>
            </a:r>
          </a:p>
          <a:p>
            <a:pPr marL="228600" indent="-228600">
              <a:buAutoNum type="arabicParenBoth"/>
            </a:pPr>
            <a:r>
              <a:rPr lang="en-US" sz="1200" b="0" i="0" kern="0" dirty="0" smtClean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Skills</a:t>
            </a:r>
          </a:p>
          <a:p>
            <a:pPr marL="228600" indent="-228600">
              <a:buAutoNum type="arabicParenBoth"/>
            </a:pPr>
            <a:r>
              <a:rPr lang="en-US" sz="1200" b="0" i="0" kern="0" dirty="0" smtClean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Attitude</a:t>
            </a:r>
            <a:endParaRPr lang="id-ID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2FD0F-582F-49FF-96FA-CF614942CF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2FD0F-582F-49FF-96FA-CF614942CF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Because</a:t>
            </a:r>
            <a:r>
              <a:rPr lang="en-US" b="0" baseline="0" dirty="0" smtClean="0"/>
              <a:t> of ‘standard’ is a minimum requirement, then SEARS-MT must be achieved by MT.</a:t>
            </a:r>
            <a:endParaRPr lang="id-ID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2FD0F-582F-49FF-96FA-CF614942CF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2FD0F-582F-49FF-96FA-CF614942CF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2FD0F-582F-49FF-96FA-CF614942CF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31D6B-AB4E-406E-A4B2-03F501481B96}" type="slidenum">
              <a:rPr lang="id-ID" smtClean="0"/>
              <a:pPr/>
              <a:t>19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8E7082-4864-4F03-A461-2EEDEE3635EA}" type="slidenum">
              <a:rPr lang="id-ID" smtClean="0"/>
              <a:pPr/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007D6-278F-4853-AF74-86DE30A4AFBA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007D6-278F-4853-AF74-86DE30A4AFBA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How to help our children.</a:t>
            </a:r>
            <a:endParaRPr lang="id-ID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31D6B-AB4E-406E-A4B2-03F501481B96}" type="slidenum">
              <a:rPr lang="id-ID" smtClean="0"/>
              <a:pPr/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31D6B-AB4E-406E-A4B2-03F501481B96}" type="slidenum">
              <a:rPr lang="id-ID" smtClean="0"/>
              <a:pPr/>
              <a:t>5</a:t>
            </a:fld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31D6B-AB4E-406E-A4B2-03F501481B96}" type="slidenum">
              <a:rPr lang="id-ID" smtClean="0"/>
              <a:pPr/>
              <a:t>6</a:t>
            </a:fld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31D6B-AB4E-406E-A4B2-03F501481B96}" type="slidenum">
              <a:rPr lang="id-ID" smtClean="0"/>
              <a:pPr/>
              <a:t>7</a:t>
            </a:fld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007D6-278F-4853-AF74-86DE30A4AFBA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s mathematics teachers, </a:t>
            </a:r>
            <a:r>
              <a:rPr lang="en-US" dirty="0" smtClean="0"/>
              <a:t>we have to facilitate our</a:t>
            </a:r>
            <a:r>
              <a:rPr lang="en-US" baseline="0" dirty="0" smtClean="0"/>
              <a:t> children to learn to explore and to reinvent.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007D6-278F-4853-AF74-86DE30A4AFBA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>
            <a:off x="3024188" y="46038"/>
            <a:ext cx="3146425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4005263" y="57150"/>
            <a:ext cx="1216025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kumimoji="1" lang="en-GB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3022600" y="684213"/>
            <a:ext cx="3148013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3022600" y="771525"/>
            <a:ext cx="3148013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3046413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5059363" y="358775"/>
            <a:ext cx="192087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3981450" y="334963"/>
            <a:ext cx="144463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134938" y="209550"/>
            <a:ext cx="2809875" cy="844550"/>
            <a:chOff x="85" y="132"/>
            <a:chExt cx="1769" cy="532"/>
          </a:xfrm>
        </p:grpSpPr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6243638" y="222250"/>
            <a:ext cx="2797175" cy="866775"/>
            <a:chOff x="3933" y="140"/>
            <a:chExt cx="1761" cy="546"/>
          </a:xfrm>
        </p:grpSpPr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A75394-931A-4260-8664-F5E981E0A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02372-F1FC-40F9-9B42-7E0EEE034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E0938-BB0D-482E-8B1D-3EBCC570E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4938" y="889000"/>
            <a:ext cx="8896350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8C7F5B-D510-4BAA-9401-D56A1701D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26FBB-8D0D-4CDF-804F-40EE22E314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40BCD-D84C-465B-8AD8-33B70F8F1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7DCC7-BD6F-4D3A-878B-BCE0BE1BD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C6551-40FF-4A39-A5CF-10A2E0C614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6FB0-AB14-481B-89EF-D10114350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1DD0-532F-48F9-8B01-A57E7DBE3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A79D-1199-45CD-94CD-6FDD389F4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A49FD-B800-4693-879C-F698212D9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880CE-33C8-42C5-8BD6-D0786F428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B7C96-9A59-403B-9539-5C1A5CB74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D5D46-91DA-4141-BBBE-1EBD01CD6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71C40-74F2-49EB-90C6-57AEE184F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EDA65-6BDB-411A-8217-841D5571E7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658AC-2C00-4260-B7EE-28FD144A4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972FF-C705-4117-A5C2-79937EB37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3BAC6-6F10-4FF3-A49B-8F2108FE0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474E-FE3A-4C7B-A92E-A4A191449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54F5D-AEA3-4B04-A98B-0157F909B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D6D4A-A34E-4695-880D-06C5EB345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68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kumimoji="1" lang="en-GB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598863" y="557213"/>
            <a:ext cx="1949450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E47FB-74DA-4354-AF97-8AF8694BB3D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723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72F95B-2618-405D-9398-10CD194B99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F%20Master\Videos\1%20Indonesia-Roar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875" y="1014893"/>
            <a:ext cx="8077200" cy="3252307"/>
          </a:xfrm>
          <a:ln>
            <a:solidFill>
              <a:srgbClr val="FF9900"/>
            </a:solidFill>
            <a:headEnd/>
            <a:tailEnd/>
          </a:ln>
        </p:spPr>
        <p:txBody>
          <a:bodyPr/>
          <a:lstStyle/>
          <a:p>
            <a:r>
              <a:rPr lang="en-US" sz="6600" dirty="0" smtClean="0">
                <a:latin typeface="Monotype Corsiva" pitchFamily="66" charset="0"/>
              </a:rPr>
              <a:t>SEARS-MT and </a:t>
            </a:r>
            <a:r>
              <a:rPr lang="en-US" sz="6600" dirty="0" smtClean="0">
                <a:latin typeface="Monotype Corsiva" pitchFamily="66" charset="0"/>
              </a:rPr>
              <a:t>Indonesian  Perspective</a:t>
            </a:r>
            <a:endParaRPr lang="en-US" sz="6600" dirty="0"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925" y="4495800"/>
            <a:ext cx="6407150" cy="2057400"/>
          </a:xfrm>
          <a:ln>
            <a:solidFill>
              <a:srgbClr val="FF9900"/>
            </a:solidFill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66"/>
                </a:solidFill>
              </a:rPr>
              <a:t>Fadjar </a:t>
            </a:r>
            <a:r>
              <a:rPr lang="en-US" dirty="0" smtClean="0">
                <a:solidFill>
                  <a:srgbClr val="FFFF66"/>
                </a:solidFill>
              </a:rPr>
              <a:t>Shadiq</a:t>
            </a:r>
            <a:endParaRPr lang="en-US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66"/>
                </a:solidFill>
              </a:rPr>
              <a:t>fadjar_p3g@yahoo.com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66"/>
                </a:solidFill>
              </a:rPr>
              <a:t>www.fadjarp3g.wordpress.com</a:t>
            </a:r>
            <a:endParaRPr lang="id-ID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2052" name="Picture 4" descr="anak-anak 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875" y="4533122"/>
            <a:ext cx="1562100" cy="200025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053" name="Picture 5" descr="Ape_walk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46530"/>
            <a:ext cx="914400" cy="86836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FJR: SEARS-MT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  <p:bldP spid="205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281940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171340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99CCFF"/>
                </a:solidFill>
                <a:latin typeface="Trebuchet MS" pitchFamily="34" charset="0"/>
              </a:rPr>
              <a:t>De Lange (2005) stated: “Mathematics could be seen as the language that describes </a:t>
            </a:r>
            <a:r>
              <a:rPr lang="en-US" sz="5400" dirty="0">
                <a:solidFill>
                  <a:srgbClr val="FFC000"/>
                </a:solidFill>
                <a:latin typeface="Trebuchet MS" pitchFamily="34" charset="0"/>
              </a:rPr>
              <a:t>patterns</a:t>
            </a:r>
            <a:r>
              <a:rPr lang="en-US" sz="3200" dirty="0">
                <a:solidFill>
                  <a:srgbClr val="99CCFF"/>
                </a:solidFill>
                <a:latin typeface="Trebuchet MS" pitchFamily="34" charset="0"/>
              </a:rPr>
              <a:t> – both patterns in nature and patterns invented by the human mind</a:t>
            </a:r>
            <a:r>
              <a:rPr lang="en-US" sz="3200" dirty="0" smtClean="0">
                <a:solidFill>
                  <a:srgbClr val="99CCFF"/>
                </a:solidFill>
                <a:latin typeface="Trebuchet MS" pitchFamily="34" charset="0"/>
              </a:rPr>
              <a:t>.” </a:t>
            </a:r>
            <a:endParaRPr lang="en-US" sz="3200" dirty="0">
              <a:solidFill>
                <a:srgbClr val="99CCFF"/>
              </a:solidFill>
              <a:latin typeface="Trebuchet MS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0"/>
            <a:ext cx="2438400" cy="4572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819400" y="0"/>
            <a:ext cx="6096000" cy="4572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77156" y="1497217"/>
            <a:ext cx="8305800" cy="1006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rgbClr val="FFFF66"/>
                </a:solidFill>
                <a:latin typeface="Trebuchet MS" pitchFamily="34" charset="0"/>
              </a:rPr>
              <a:t>What is Mathematics?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66"/>
                </a:solidFill>
              </a:rPr>
              <a:t>FJR: SEARS-MT</a:t>
            </a:r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281940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694275"/>
            <a:ext cx="2438400" cy="4572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19400" y="694275"/>
            <a:ext cx="6096000" cy="4572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67554" y="1311944"/>
            <a:ext cx="8547847" cy="501675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The Four Important Questions:</a:t>
            </a:r>
          </a:p>
          <a:p>
            <a:pPr algn="ctr"/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“H</a:t>
            </a:r>
            <a:r>
              <a:rPr lang="id-ID" sz="4000" dirty="0" smtClean="0">
                <a:solidFill>
                  <a:srgbClr val="FFFF66"/>
                </a:solidFill>
                <a:latin typeface="Trebuchet MS" pitchFamily="34" charset="0"/>
              </a:rPr>
              <a:t>ow to Help </a:t>
            </a:r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Our </a:t>
            </a:r>
            <a:r>
              <a:rPr lang="id-ID" sz="4000" dirty="0" smtClean="0">
                <a:solidFill>
                  <a:srgbClr val="FFFF66"/>
                </a:solidFill>
                <a:latin typeface="Trebuchet MS" pitchFamily="34" charset="0"/>
              </a:rPr>
              <a:t>Students to Learn Mathematics</a:t>
            </a:r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 </a:t>
            </a:r>
          </a:p>
          <a:p>
            <a:pPr algn="ctr">
              <a:buFont typeface="+mj-lt"/>
              <a:buAutoNum type="arabicPeriod"/>
            </a:pP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Meaningfully 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  <a:sym typeface="Wingdings" pitchFamily="2" charset="2"/>
              </a:rPr>
              <a:t> easily</a:t>
            </a:r>
            <a:r>
              <a:rPr lang="id-I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?</a:t>
            </a:r>
            <a:endParaRPr lang="en-US" sz="4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itchFamily="34" charset="0"/>
            </a:endParaRPr>
          </a:p>
          <a:p>
            <a:pPr algn="ctr">
              <a:buFont typeface="+mj-lt"/>
              <a:buAutoNum type="arabicPeriod"/>
            </a:pP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joyfully</a:t>
            </a:r>
            <a:r>
              <a:rPr lang="id-I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?</a:t>
            </a:r>
            <a:endParaRPr lang="en-US" sz="4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itchFamily="34" charset="0"/>
            </a:endParaRPr>
          </a:p>
          <a:p>
            <a:pPr algn="ctr">
              <a:buFont typeface="+mj-lt"/>
              <a:buAutoNum type="arabicPeriod"/>
            </a:pPr>
            <a:r>
              <a:rPr lang="id-I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to 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use their heads (think)</a:t>
            </a:r>
            <a:r>
              <a:rPr lang="id-I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?</a:t>
            </a:r>
            <a:endParaRPr lang="en-US" sz="4000" dirty="0" smtClean="0">
              <a:solidFill>
                <a:schemeClr val="accent1">
                  <a:lumMod val="40000"/>
                  <a:lumOff val="60000"/>
                </a:schemeClr>
              </a:solidFill>
              <a:latin typeface="Trebuchet MS" pitchFamily="34" charset="0"/>
            </a:endParaRPr>
          </a:p>
          <a:p>
            <a:pPr algn="ctr">
              <a:buFont typeface="+mj-lt"/>
              <a:buAutoNum type="arabicPeriod"/>
            </a:pPr>
            <a:r>
              <a:rPr lang="id-I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to 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be an independent learner?”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09652"/>
            <a:ext cx="2895600" cy="457200"/>
          </a:xfrm>
        </p:spPr>
        <p:txBody>
          <a:bodyPr/>
          <a:lstStyle/>
          <a:p>
            <a:r>
              <a:rPr lang="en-US" smtClean="0"/>
              <a:t>FJR: SEARS-MT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7948" y="3027461"/>
            <a:ext cx="7924800" cy="3545538"/>
          </a:xfrm>
          <a:prstGeom prst="rect">
            <a:avLst/>
          </a:prstGeom>
          <a:solidFill>
            <a:srgbClr val="0000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indent="-514350"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Ob</a:t>
            </a:r>
            <a:r>
              <a:rPr lang="id-ID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serving</a:t>
            </a:r>
            <a:r>
              <a:rPr lang="id-ID" sz="3200" b="1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 	</a:t>
            </a: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Q</a:t>
            </a:r>
            <a:r>
              <a:rPr lang="id-ID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uestioning</a:t>
            </a:r>
            <a:r>
              <a:rPr lang="id-ID" sz="3200" b="1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 	</a:t>
            </a: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E</a:t>
            </a:r>
            <a:r>
              <a:rPr lang="id-ID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xperimenting</a:t>
            </a:r>
            <a:r>
              <a:rPr lang="id-ID" sz="3200" b="1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	</a:t>
            </a: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Reasoning</a:t>
            </a:r>
            <a:endParaRPr lang="en-US" sz="3200" b="1" i="1" kern="0" dirty="0" smtClean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C</a:t>
            </a:r>
            <a:r>
              <a:rPr lang="id-ID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ommunicating</a:t>
            </a:r>
            <a:endParaRPr lang="en-US" sz="3200" b="1" kern="0" dirty="0" smtClean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1214422"/>
            <a:ext cx="7924800" cy="1490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92D050"/>
                </a:solidFill>
                <a:latin typeface="Arial" charset="0"/>
                <a:ea typeface="+mj-ea"/>
                <a:cs typeface="Arial" charset="0"/>
              </a:rPr>
              <a:t>Scientific Approach in Indonesia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500166" y="6158207"/>
            <a:ext cx="54102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 smtClean="0"/>
              <a:t>FJR: SEARS-MT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10563" cy="609599"/>
          </a:xfrm>
        </p:spPr>
        <p:txBody>
          <a:bodyPr>
            <a:normAutofit fontScale="90000"/>
          </a:bodyPr>
          <a:lstStyle/>
          <a:p>
            <a:pPr lvl="0"/>
            <a:r>
              <a:rPr kumimoji="1" lang="en-US" altLang="ja-JP" sz="4800" dirty="0" smtClean="0">
                <a:latin typeface="Aharoni" pitchFamily="2" charset="-79"/>
                <a:cs typeface="Aharoni" pitchFamily="2" charset="-79"/>
              </a:rPr>
              <a:t>The PSA </a:t>
            </a:r>
            <a:r>
              <a:rPr kumimoji="1" lang="en-US" altLang="ja-JP" sz="4800" dirty="0" smtClean="0">
                <a:latin typeface="Aharoni" pitchFamily="2" charset="-79"/>
                <a:cs typeface="Aharoni" pitchFamily="2" charset="-79"/>
              </a:rPr>
              <a:t>(Jap) and </a:t>
            </a:r>
            <a:r>
              <a:rPr kumimoji="1" lang="en-US" altLang="ja-JP" sz="4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kumimoji="1" lang="en-US" altLang="ja-JP" sz="4800" dirty="0" smtClean="0">
                <a:latin typeface="Aharoni" pitchFamily="2" charset="-79"/>
                <a:cs typeface="Aharoni" pitchFamily="2" charset="-79"/>
              </a:rPr>
            </a:br>
            <a:r>
              <a:rPr kumimoji="1" lang="en-US" altLang="ja-JP" sz="48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Scientific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Approach (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Ind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kumimoji="1" lang="ja-JP" altLang="en-US" sz="400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55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00854"/>
          </a:xfrm>
        </p:spPr>
        <p:txBody>
          <a:bodyPr anchor="ctr"/>
          <a:lstStyle/>
          <a:p>
            <a:pPr lvl="1" indent="-742950" algn="ctr">
              <a:spcBef>
                <a:spcPct val="0"/>
              </a:spcBef>
              <a:buNone/>
            </a:pPr>
            <a:r>
              <a:rPr kumimoji="1" lang="en-GB" altLang="ja-JP" sz="3600" dirty="0" smtClean="0">
                <a:solidFill>
                  <a:srgbClr val="C00000"/>
                </a:solidFill>
                <a:latin typeface="Aharoni" pitchFamily="2" charset="-79"/>
                <a:ea typeface="+mn-ea"/>
                <a:cs typeface="Aharoni" pitchFamily="2" charset="-79"/>
              </a:rPr>
              <a:t>1. </a:t>
            </a:r>
            <a:r>
              <a:rPr kumimoji="1" lang="en-GB" altLang="ja-JP" sz="3600" i="1" dirty="0" smtClean="0">
                <a:solidFill>
                  <a:srgbClr val="C00000"/>
                </a:solidFill>
                <a:latin typeface="Aharoni" pitchFamily="2" charset="-79"/>
                <a:ea typeface="+mn-ea"/>
                <a:cs typeface="Aharoni" pitchFamily="2" charset="-79"/>
              </a:rPr>
              <a:t>Problem Posing</a:t>
            </a:r>
          </a:p>
          <a:p>
            <a:pPr lvl="1" indent="-742950" algn="ctr">
              <a:spcBef>
                <a:spcPct val="0"/>
              </a:spcBef>
              <a:buNone/>
            </a:pPr>
            <a:r>
              <a:rPr kumimoji="1" lang="en-GB" altLang="ja-JP" sz="3600" dirty="0" smtClean="0">
                <a:solidFill>
                  <a:srgbClr val="C00000"/>
                </a:solidFill>
                <a:latin typeface="Aharoni" pitchFamily="2" charset="-79"/>
                <a:ea typeface="+mn-ea"/>
                <a:cs typeface="Aharoni" pitchFamily="2" charset="-79"/>
              </a:rPr>
              <a:t>2. </a:t>
            </a:r>
            <a:r>
              <a:rPr kumimoji="1" lang="en-GB" altLang="ja-JP" sz="3600" i="1" dirty="0" smtClean="0">
                <a:solidFill>
                  <a:srgbClr val="C00000"/>
                </a:solidFill>
                <a:latin typeface="Aharoni" pitchFamily="2" charset="-79"/>
                <a:ea typeface="+mn-ea"/>
                <a:cs typeface="Aharoni" pitchFamily="2" charset="-79"/>
              </a:rPr>
              <a:t>Independent Solving  </a:t>
            </a:r>
            <a:r>
              <a:rPr kumimoji="1" lang="en-GB" altLang="ja-JP" sz="3600" dirty="0" smtClean="0">
                <a:solidFill>
                  <a:srgbClr val="C00000"/>
                </a:solidFill>
                <a:latin typeface="Aharoni" pitchFamily="2" charset="-79"/>
                <a:ea typeface="+mn-ea"/>
                <a:cs typeface="Aharoni" pitchFamily="2" charset="-79"/>
              </a:rPr>
              <a:t>(The first 4 steps on SA: FS)</a:t>
            </a:r>
          </a:p>
          <a:p>
            <a:pPr lvl="1" indent="-742950" algn="ctr">
              <a:spcBef>
                <a:spcPct val="0"/>
              </a:spcBef>
              <a:buNone/>
            </a:pPr>
            <a:r>
              <a:rPr kumimoji="1" lang="en-GB" altLang="ja-JP" sz="3600" dirty="0" smtClean="0">
                <a:solidFill>
                  <a:srgbClr val="C00000"/>
                </a:solidFill>
                <a:latin typeface="Aharoni" pitchFamily="2" charset="-79"/>
                <a:ea typeface="+mn-ea"/>
                <a:cs typeface="Aharoni" pitchFamily="2" charset="-79"/>
              </a:rPr>
              <a:t>3. </a:t>
            </a:r>
            <a:r>
              <a:rPr kumimoji="1" lang="en-GB" altLang="ja-JP" sz="3600" i="1" dirty="0" smtClean="0">
                <a:solidFill>
                  <a:srgbClr val="C00000"/>
                </a:solidFill>
                <a:latin typeface="Aharoni" pitchFamily="2" charset="-79"/>
                <a:ea typeface="+mn-ea"/>
                <a:cs typeface="Aharoni" pitchFamily="2" charset="-79"/>
              </a:rPr>
              <a:t>Comparison and </a:t>
            </a:r>
            <a:r>
              <a:rPr kumimoji="1" lang="en-GB" altLang="ja-JP" sz="3600" i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Discussion</a:t>
            </a:r>
            <a:r>
              <a:rPr kumimoji="1" lang="en-GB" altLang="ja-JP" sz="3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(the last step </a:t>
            </a:r>
            <a:r>
              <a:rPr kumimoji="1" lang="en-GB" altLang="ja-JP" sz="3600" dirty="0" smtClean="0">
                <a:solidFill>
                  <a:srgbClr val="C00000"/>
                </a:solidFill>
                <a:latin typeface="Aharoni" pitchFamily="2" charset="-79"/>
                <a:ea typeface="+mn-ea"/>
                <a:cs typeface="Aharoni" pitchFamily="2" charset="-79"/>
              </a:rPr>
              <a:t>on SA: FS</a:t>
            </a:r>
            <a:r>
              <a:rPr kumimoji="1" lang="en-GB" altLang="ja-JP" sz="3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) </a:t>
            </a:r>
            <a:endParaRPr kumimoji="1" lang="en-GB" altLang="ja-JP" sz="3600" dirty="0" smtClean="0">
              <a:solidFill>
                <a:srgbClr val="C00000"/>
              </a:solidFill>
              <a:latin typeface="Aharoni" pitchFamily="2" charset="-79"/>
              <a:ea typeface="+mn-ea"/>
              <a:cs typeface="Aharoni" pitchFamily="2" charset="-79"/>
            </a:endParaRPr>
          </a:p>
          <a:p>
            <a:pPr lvl="1" indent="-742950" algn="ctr">
              <a:spcBef>
                <a:spcPct val="0"/>
              </a:spcBef>
              <a:buNone/>
            </a:pPr>
            <a:r>
              <a:rPr kumimoji="1" lang="en-GB" altLang="ja-JP" sz="3600" dirty="0" smtClean="0">
                <a:solidFill>
                  <a:srgbClr val="C00000"/>
                </a:solidFill>
                <a:latin typeface="Aharoni" pitchFamily="2" charset="-79"/>
                <a:ea typeface="+mn-ea"/>
                <a:cs typeface="Aharoni" pitchFamily="2" charset="-79"/>
              </a:rPr>
              <a:t>4. </a:t>
            </a:r>
            <a:r>
              <a:rPr kumimoji="1" lang="en-GB" altLang="ja-JP" sz="3600" i="1" dirty="0" smtClean="0">
                <a:solidFill>
                  <a:srgbClr val="C00000"/>
                </a:solidFill>
                <a:latin typeface="Aharoni" pitchFamily="2" charset="-79"/>
                <a:ea typeface="+mn-ea"/>
                <a:cs typeface="Aharoni" pitchFamily="2" charset="-79"/>
              </a:rPr>
              <a:t>Summary and Integration.</a:t>
            </a:r>
          </a:p>
          <a:p>
            <a:pPr lvl="1" indent="-742950" algn="ctr">
              <a:spcBef>
                <a:spcPct val="0"/>
              </a:spcBef>
              <a:buNone/>
            </a:pPr>
            <a:endParaRPr kumimoji="1" lang="en-GB" altLang="ja-JP" sz="36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 indent="-742950" algn="ctr">
              <a:spcBef>
                <a:spcPct val="0"/>
              </a:spcBef>
              <a:buNone/>
            </a:pPr>
            <a:r>
              <a:rPr kumimoji="1" lang="en-US" altLang="ja-JP" sz="36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Source: Masami </a:t>
            </a:r>
            <a:r>
              <a:rPr kumimoji="1" lang="en-US" altLang="ja-JP" sz="3600" dirty="0" err="1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Isoda</a:t>
            </a:r>
            <a:endParaRPr kumimoji="1" lang="en-US" altLang="ja-JP" sz="3600" dirty="0" smtClean="0">
              <a:solidFill>
                <a:srgbClr val="FFFF00"/>
              </a:solidFill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24"/>
            <a:ext cx="2895600" cy="457200"/>
          </a:xfrm>
        </p:spPr>
        <p:txBody>
          <a:bodyPr/>
          <a:lstStyle/>
          <a:p>
            <a:r>
              <a:rPr lang="it-IT" smtClean="0"/>
              <a:t>FJR: SEARS-MT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1828800"/>
            <a:ext cx="9144000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9031" y="3027461"/>
            <a:ext cx="8501090" cy="3401935"/>
          </a:xfrm>
          <a:prstGeom prst="rect">
            <a:avLst/>
          </a:prstGeom>
          <a:solidFill>
            <a:srgbClr val="0000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Pedagogical </a:t>
            </a: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Competencies</a:t>
            </a:r>
          </a:p>
          <a:p>
            <a:pPr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Professional Competencies</a:t>
            </a:r>
          </a:p>
          <a:p>
            <a:pPr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Social Competencies</a:t>
            </a:r>
          </a:p>
          <a:p>
            <a:pPr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Personal Competencies</a:t>
            </a:r>
          </a:p>
          <a:p>
            <a:pPr algn="ctr">
              <a:buFont typeface="+mj-lt"/>
              <a:buAutoNum type="arabicPeriod"/>
              <a:defRPr/>
            </a:pPr>
            <a:endParaRPr lang="en-US" sz="3200" b="1" i="1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20" y="1214422"/>
            <a:ext cx="8538761" cy="1490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000" b="1" kern="0" dirty="0" smtClean="0">
                <a:solidFill>
                  <a:srgbClr val="92D050"/>
                </a:solidFill>
                <a:latin typeface="Arial" charset="0"/>
                <a:ea typeface="+mj-ea"/>
                <a:cs typeface="Arial" charset="0"/>
              </a:rPr>
              <a:t>Four Competencies of </a:t>
            </a:r>
            <a:r>
              <a:rPr lang="en-US" sz="4000" b="1" kern="0" dirty="0" smtClean="0">
                <a:solidFill>
                  <a:srgbClr val="92D050"/>
                </a:solidFill>
                <a:latin typeface="Arial" charset="0"/>
                <a:ea typeface="+mj-ea"/>
                <a:cs typeface="Arial" charset="0"/>
              </a:rPr>
              <a:t>an Indonesian MT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143108" y="6000768"/>
            <a:ext cx="54102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 smtClean="0"/>
              <a:t>FJR: SEARS-MT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7461"/>
            <a:ext cx="9144000" cy="3401935"/>
          </a:xfrm>
          <a:prstGeom prst="rect">
            <a:avLst/>
          </a:prstGeom>
          <a:solidFill>
            <a:srgbClr val="0000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Beginner Teachers (</a:t>
            </a:r>
            <a:r>
              <a:rPr lang="en-US" sz="3200" b="1" dirty="0" smtClean="0">
                <a:latin typeface="Calibri"/>
                <a:ea typeface="Calibri"/>
                <a:cs typeface="Times New Roman"/>
              </a:rPr>
              <a:t>GURU PERTAMA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)</a:t>
            </a:r>
          </a:p>
          <a:p>
            <a:pPr algn="ctr">
              <a:buFont typeface="+mj-lt"/>
              <a:buAutoNum type="arabicPeriod"/>
              <a:defRPr/>
            </a:pP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Young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Teachers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(</a:t>
            </a:r>
            <a:r>
              <a:rPr lang="en-US" sz="3200" b="1" dirty="0" smtClean="0">
                <a:latin typeface="Calibri"/>
                <a:ea typeface="Calibri"/>
                <a:cs typeface="Times New Roman"/>
              </a:rPr>
              <a:t>GURU MUDA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)</a:t>
            </a:r>
          </a:p>
          <a:p>
            <a:pPr algn="ctr">
              <a:buFont typeface="+mj-lt"/>
              <a:buAutoNum type="arabicPeriod"/>
              <a:defRPr/>
            </a:pP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Associate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Teachers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(</a:t>
            </a:r>
            <a:r>
              <a:rPr lang="en-US" sz="3200" b="1" dirty="0" smtClean="0">
                <a:latin typeface="Calibri"/>
                <a:ea typeface="Calibri"/>
                <a:cs typeface="Times New Roman"/>
              </a:rPr>
              <a:t>GURU MADYA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)</a:t>
            </a:r>
          </a:p>
          <a:p>
            <a:pPr algn="ctr">
              <a:buFont typeface="+mj-lt"/>
              <a:buAutoNum type="arabicPeriod"/>
              <a:defRPr/>
            </a:pP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Master Teachers (</a:t>
            </a:r>
            <a:r>
              <a:rPr lang="en-US" sz="3200" b="1" dirty="0" smtClean="0">
                <a:latin typeface="Calibri"/>
                <a:ea typeface="Calibri"/>
                <a:cs typeface="Times New Roman"/>
              </a:rPr>
              <a:t>GURU </a:t>
            </a:r>
            <a:r>
              <a:rPr lang="en-US" sz="3200" b="1" dirty="0" smtClean="0">
                <a:latin typeface="Calibri"/>
                <a:ea typeface="Calibri"/>
                <a:cs typeface="Times New Roman"/>
              </a:rPr>
              <a:t>UTAMA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)</a:t>
            </a:r>
          </a:p>
          <a:p>
            <a:pPr algn="ctr">
              <a:buFont typeface="+mj-lt"/>
              <a:buAutoNum type="arabicPeriod"/>
              <a:defRPr/>
            </a:pPr>
            <a:endParaRPr lang="en-US" sz="3200" b="1" i="1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214422"/>
            <a:ext cx="9144000" cy="1490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000" b="1" kern="0" dirty="0" smtClean="0">
                <a:solidFill>
                  <a:srgbClr val="92D050"/>
                </a:solidFill>
                <a:latin typeface="Arial" charset="0"/>
                <a:ea typeface="+mj-ea"/>
                <a:cs typeface="Arial" charset="0"/>
              </a:rPr>
              <a:t>Four Categories for </a:t>
            </a:r>
            <a:r>
              <a:rPr lang="en-US" sz="4000" b="1" kern="0" dirty="0" smtClean="0">
                <a:solidFill>
                  <a:srgbClr val="92D050"/>
                </a:solidFill>
                <a:latin typeface="Arial" charset="0"/>
                <a:ea typeface="+mj-ea"/>
                <a:cs typeface="Arial" charset="0"/>
              </a:rPr>
              <a:t>Indonesian MT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143108" y="6000768"/>
            <a:ext cx="54102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 smtClean="0"/>
              <a:t>FJR: SEARS-MT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7948" y="3027461"/>
            <a:ext cx="7924800" cy="3545538"/>
          </a:xfrm>
          <a:prstGeom prst="rect">
            <a:avLst/>
          </a:prstGeom>
          <a:solidFill>
            <a:srgbClr val="0000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Must be ….</a:t>
            </a:r>
            <a:endParaRPr lang="id-ID" sz="3200" b="1" kern="0" dirty="0" smtClean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  <a:p>
            <a:pPr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Should be ….</a:t>
            </a:r>
            <a:endParaRPr lang="id-ID" sz="3200" b="1" kern="0" dirty="0" smtClean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  <a:p>
            <a:pPr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Might be ….</a:t>
            </a:r>
            <a:endParaRPr lang="id-ID" sz="3200" b="1" kern="0" dirty="0" smtClean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1214422"/>
            <a:ext cx="7924800" cy="1490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92D050"/>
                </a:solidFill>
                <a:latin typeface="Arial" charset="0"/>
                <a:ea typeface="+mj-ea"/>
                <a:cs typeface="Arial" charset="0"/>
              </a:rPr>
              <a:t>SEARS-MT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571604" y="6072206"/>
            <a:ext cx="54102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 smtClean="0"/>
              <a:t>FJR: SEARS-MT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357298"/>
            <a:ext cx="9144000" cy="5220236"/>
          </a:xfrm>
          <a:prstGeom prst="rect">
            <a:avLst/>
          </a:prstGeom>
          <a:solidFill>
            <a:srgbClr val="0000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buFont typeface="+mj-lt"/>
              <a:buAutoNum type="arabicPeriod"/>
              <a:defRPr/>
            </a:pPr>
            <a:endParaRPr lang="en-US" sz="3200" b="1" i="1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  <a:p>
            <a:pPr lvl="0" algn="ctr">
              <a:buFont typeface="+mj-lt"/>
              <a:buAutoNum type="arabicPeriod"/>
              <a:defRPr/>
            </a:pP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As a basis in completing the four competencies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of an Indonesian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MT.</a:t>
            </a:r>
          </a:p>
          <a:p>
            <a:pPr lvl="0" algn="ctr">
              <a:buFont typeface="+mj-lt"/>
              <a:buAutoNum type="arabicPeriod"/>
              <a:defRPr/>
            </a:pPr>
            <a:endParaRPr lang="en-US" sz="3200" b="1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  <a:p>
            <a:pPr lvl="0" algn="ctr">
              <a:buFont typeface="+mj-lt"/>
              <a:buAutoNum type="arabicPeriod"/>
              <a:defRPr/>
            </a:pPr>
            <a:r>
              <a:rPr lang="en-US" sz="3200" b="1" i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To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assess: Knowledge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 pitchFamily="2" charset="2"/>
              </a:rPr>
              <a:t> Testing,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Skills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 pitchFamily="2" charset="2"/>
              </a:rPr>
              <a:t> Observing and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Attitude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 pitchFamily="2" charset="2"/>
              </a:rPr>
              <a:t></a:t>
            </a:r>
            <a:r>
              <a:rPr lang="en-US" sz="3200" b="1" kern="0" dirty="0" err="1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 pitchFamily="2" charset="2"/>
              </a:rPr>
              <a:t>questionaire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 pitchFamily="2" charset="2"/>
              </a:rPr>
              <a:t> or interviewing. </a:t>
            </a:r>
          </a:p>
          <a:p>
            <a:pPr lvl="0" algn="ctr">
              <a:buFont typeface="+mj-lt"/>
              <a:buAutoNum type="arabicPeriod"/>
              <a:defRPr/>
            </a:pPr>
            <a:endParaRPr lang="en-US" sz="3200" b="1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  <a:sym typeface="Wingdings" pitchFamily="2" charset="2"/>
            </a:endParaRPr>
          </a:p>
          <a:p>
            <a:pPr lvl="0" algn="ctr">
              <a:buFont typeface="+mj-lt"/>
              <a:buAutoNum type="arabicPeriod"/>
              <a:defRPr/>
            </a:pP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 pitchFamily="2" charset="2"/>
              </a:rPr>
              <a:t> For SEAMEO </a:t>
            </a:r>
            <a:r>
              <a:rPr lang="en-US" sz="3200" b="1" kern="0" dirty="0" err="1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 pitchFamily="2" charset="2"/>
              </a:rPr>
              <a:t>QiM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 pitchFamily="2" charset="2"/>
              </a:rPr>
              <a:t>,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as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a basis in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enrich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the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competencies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of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MT in 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 pitchFamily="2" charset="2"/>
              </a:rPr>
              <a:t>SEAMEO member countries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.</a:t>
            </a:r>
            <a:r>
              <a:rPr lang="en-US" sz="3200" b="1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 pitchFamily="2" charset="2"/>
              </a:rPr>
              <a:t> </a:t>
            </a:r>
            <a:endParaRPr lang="id-ID" sz="3200" b="1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  <a:p>
            <a:pPr algn="ctr">
              <a:buFont typeface="+mj-lt"/>
              <a:buAutoNum type="arabicPeriod"/>
              <a:defRPr/>
            </a:pPr>
            <a:endParaRPr lang="en-US" sz="3200" b="1" i="1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2869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000" b="1" kern="0" dirty="0" smtClean="0">
                <a:solidFill>
                  <a:srgbClr val="92D050"/>
                </a:solidFill>
                <a:latin typeface="Arial" charset="0"/>
                <a:ea typeface="+mj-ea"/>
                <a:cs typeface="Arial" charset="0"/>
              </a:rPr>
              <a:t>The Use of SEARS-MT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5827218" y="6615138"/>
            <a:ext cx="3173938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 smtClean="0"/>
              <a:t>FJR: SEARS-MT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7948" y="2357430"/>
            <a:ext cx="7924800" cy="4215569"/>
          </a:xfrm>
          <a:prstGeom prst="rect">
            <a:avLst/>
          </a:prstGeom>
          <a:solidFill>
            <a:srgbClr val="0000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  <a:p>
            <a:pPr algn="ctr"/>
            <a:r>
              <a:rPr lang="en-US" sz="2800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Should </a:t>
            </a:r>
            <a:r>
              <a:rPr lang="en-US" sz="2800" kern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practitioner teachers achieve </a:t>
            </a:r>
            <a:r>
              <a:rPr lang="en-US" sz="2800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the knowledge </a:t>
            </a:r>
            <a:r>
              <a:rPr lang="en-US" sz="2800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of the </a:t>
            </a:r>
            <a:r>
              <a:rPr lang="en-US" sz="2800" kern="0" dirty="0" smtClean="0">
                <a:solidFill>
                  <a:schemeClr val="tx1">
                    <a:lumMod val="90000"/>
                  </a:schemeClr>
                </a:solidFill>
                <a:latin typeface="Arial" charset="0"/>
                <a:ea typeface="+mj-ea"/>
                <a:cs typeface="Arial" charset="0"/>
              </a:rPr>
              <a:t>theory of discipline </a:t>
            </a:r>
            <a:r>
              <a:rPr lang="en-US" sz="2800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of </a:t>
            </a:r>
            <a:r>
              <a:rPr lang="id-ID" sz="2800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mathematics</a:t>
            </a:r>
            <a:r>
              <a:rPr lang="en-US" sz="2800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?</a:t>
            </a:r>
          </a:p>
          <a:p>
            <a:pPr algn="ctr"/>
            <a:endParaRPr lang="en-US" sz="2800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  <a:p>
            <a:pPr algn="ctr"/>
            <a:r>
              <a:rPr lang="en-US" sz="2800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What about </a:t>
            </a:r>
            <a:r>
              <a:rPr lang="en-US" sz="2800" kern="0" dirty="0" smtClean="0">
                <a:solidFill>
                  <a:schemeClr val="tx1">
                    <a:lumMod val="90000"/>
                  </a:schemeClr>
                </a:solidFill>
                <a:latin typeface="Arial" charset="0"/>
                <a:ea typeface="+mj-ea"/>
                <a:cs typeface="Arial" charset="0"/>
              </a:rPr>
              <a:t>teaching aids</a:t>
            </a:r>
            <a:r>
              <a:rPr lang="en-US" sz="2800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?</a:t>
            </a:r>
          </a:p>
          <a:p>
            <a:pPr algn="ctr"/>
            <a:endParaRPr lang="en-US" sz="2800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  <a:p>
            <a:pPr algn="ctr"/>
            <a:endParaRPr lang="en-US" sz="2800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  <a:p>
            <a:pPr algn="ctr"/>
            <a:endParaRPr lang="en-US" sz="2800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  <a:p>
            <a:pPr algn="ctr"/>
            <a:r>
              <a:rPr lang="en-US" sz="2800" kern="0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</a:rPr>
              <a:t>   </a:t>
            </a:r>
            <a:endParaRPr lang="id-ID" sz="2800" kern="0" dirty="0" smtClean="0">
              <a:solidFill>
                <a:srgbClr val="FFC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1214422"/>
            <a:ext cx="7924800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92D050"/>
                </a:solidFill>
                <a:latin typeface="Arial" charset="0"/>
                <a:ea typeface="+mj-ea"/>
                <a:cs typeface="Arial" charset="0"/>
              </a:rPr>
              <a:t>The Questions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571604" y="6072206"/>
            <a:ext cx="54102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 smtClean="0"/>
              <a:t>FJR: SEARS-MT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281940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5"/>
          <p:cNvGrpSpPr/>
          <p:nvPr/>
        </p:nvGrpSpPr>
        <p:grpSpPr>
          <a:xfrm>
            <a:off x="381000" y="0"/>
            <a:ext cx="8534400" cy="838200"/>
            <a:chOff x="381000" y="228600"/>
            <a:chExt cx="8534400" cy="457200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381000" y="228600"/>
              <a:ext cx="2438400" cy="457200"/>
            </a:xfrm>
            <a:prstGeom prst="rect">
              <a:avLst/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2819400" y="228600"/>
              <a:ext cx="6096000" cy="457200"/>
            </a:xfrm>
            <a:prstGeom prst="rect">
              <a:avLst/>
            </a:prstGeom>
            <a:solidFill>
              <a:srgbClr val="0066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4106" y="1180881"/>
            <a:ext cx="8561295" cy="557075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1825" indent="-631825"/>
            <a:r>
              <a:rPr lang="id-ID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Even R.; Ball, D.L. (2009). Setting the stage for the ICMI study on the professional education and development of teachers of mathematics. </a:t>
            </a: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lang="id-ID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Even R.; Ball, D.L. (Eds). </a:t>
            </a:r>
            <a:r>
              <a:rPr lang="id-ID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Professional Education and Development of Teachers of Mathematics. </a:t>
            </a:r>
            <a:r>
              <a:rPr lang="id-ID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 York: Springer</a:t>
            </a:r>
            <a:endParaRPr lang="en-US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31825" indent="-631825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Burton, L. (1992). Implications of constructivism for achievement in mathematics. In 7th International Congress on Mathematical Education (ICME-7). Topic Group 10; Constructivist Interpretations of Teaching and Learning Mathematics. Perth: Curtin University of Technology.</a:t>
            </a:r>
            <a:endParaRPr lang="id-ID" dirty="0" smtClean="0">
              <a:solidFill>
                <a:schemeClr val="accent1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31825" indent="-631825"/>
            <a:r>
              <a:rPr lang="en-GB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Isoda</a:t>
            </a:r>
            <a:r>
              <a:rPr lang="en-GB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M. </a:t>
            </a:r>
            <a:r>
              <a:rPr lang="en-GB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&amp; </a:t>
            </a:r>
            <a:r>
              <a:rPr lang="en-GB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Katagiri</a:t>
            </a:r>
            <a:r>
              <a:rPr lang="en-GB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S. </a:t>
            </a:r>
            <a:r>
              <a:rPr lang="en-GB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(2012).</a:t>
            </a:r>
            <a:r>
              <a:rPr lang="id-ID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Mathematical</a:t>
            </a:r>
            <a:r>
              <a:rPr lang="en-GB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Thinking. </a:t>
            </a:r>
            <a:r>
              <a:rPr lang="en-GB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Singapore: World Scientific. </a:t>
            </a:r>
            <a:endParaRPr lang="en-GB" i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31825" indent="-631825"/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Polya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G. (1973). How To Solve It (2nd Ed). Princeton: Princeton University Press.</a:t>
            </a:r>
            <a:endParaRPr lang="id-ID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466501"/>
            <a:ext cx="8534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993300"/>
                </a:solidFill>
                <a:latin typeface="Trebuchet MS" pitchFamily="34" charset="0"/>
              </a:rPr>
              <a:t>Reference</a:t>
            </a:r>
            <a:r>
              <a:rPr lang="id-ID" sz="3600" dirty="0" smtClean="0">
                <a:solidFill>
                  <a:srgbClr val="9933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48300" y="6472262"/>
            <a:ext cx="2895600" cy="457200"/>
          </a:xfrm>
        </p:spPr>
        <p:txBody>
          <a:bodyPr/>
          <a:lstStyle/>
          <a:p>
            <a:r>
              <a:rPr lang="en-US" smtClean="0"/>
              <a:t>FJR: SEARS-MT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42" y="1550532"/>
            <a:ext cx="9056914" cy="4469268"/>
          </a:xfrm>
          <a:ln>
            <a:solidFill>
              <a:srgbClr val="FF9900"/>
            </a:solidFill>
          </a:ln>
        </p:spPr>
        <p:txBody>
          <a:bodyPr/>
          <a:lstStyle/>
          <a:p>
            <a:pPr lvl="0"/>
            <a:r>
              <a:rPr lang="id-ID" sz="4800" dirty="0" smtClean="0">
                <a:latin typeface="Monotype Corsiva" pitchFamily="66" charset="0"/>
              </a:rPr>
              <a:t/>
            </a:r>
            <a:br>
              <a:rPr lang="id-ID" sz="4800" dirty="0" smtClean="0">
                <a:latin typeface="Monotype Corsiva" pitchFamily="66" charset="0"/>
              </a:rPr>
            </a:br>
            <a:r>
              <a:rPr lang="en-US" sz="4000" dirty="0" smtClean="0">
                <a:latin typeface="Bookman Old Style" pitchFamily="18" charset="0"/>
              </a:rPr>
              <a:t>PowerPoint Presented on </a:t>
            </a:r>
            <a:br>
              <a:rPr lang="en-US" sz="4000" dirty="0" smtClean="0">
                <a:latin typeface="Bookman Old Style" pitchFamily="18" charset="0"/>
              </a:rPr>
            </a:br>
            <a:r>
              <a:rPr lang="en-US" sz="4000" dirty="0" smtClean="0">
                <a:latin typeface="Bookman Old Style" pitchFamily="18" charset="0"/>
              </a:rPr>
              <a:t>SEAMEO-RECSAM and University of Tsukuba Joint Symposium</a:t>
            </a:r>
            <a:r>
              <a:rPr lang="en-US" sz="4000" dirty="0" smtClean="0">
                <a:latin typeface="Bookman Old Style" pitchFamily="18" charset="0"/>
              </a:rPr>
              <a:t/>
            </a:r>
            <a:br>
              <a:rPr lang="en-US" sz="4000" dirty="0" smtClean="0">
                <a:latin typeface="Bookman Old Style" pitchFamily="18" charset="0"/>
              </a:rPr>
            </a:br>
            <a:r>
              <a:rPr lang="en-US" sz="4000" dirty="0" smtClean="0">
                <a:latin typeface="Bookman Old Style" pitchFamily="18" charset="0"/>
              </a:rPr>
              <a:t/>
            </a:r>
            <a:br>
              <a:rPr lang="en-US" sz="40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16 </a:t>
            </a:r>
            <a:r>
              <a:rPr lang="en-US" sz="3200" dirty="0" smtClean="0">
                <a:latin typeface="Bookman Old Style" pitchFamily="18" charset="0"/>
              </a:rPr>
              <a:t>February, 2015</a:t>
            </a:r>
            <a:r>
              <a:rPr lang="id-ID" sz="4000" dirty="0" smtClean="0">
                <a:latin typeface="Monotype Corsiva" pitchFamily="66" charset="0"/>
              </a:rPr>
              <a:t/>
            </a:r>
            <a:br>
              <a:rPr lang="id-ID" sz="4000" dirty="0" smtClean="0">
                <a:latin typeface="Monotype Corsiva" pitchFamily="66" charset="0"/>
              </a:rPr>
            </a:br>
            <a:endParaRPr lang="en-US" sz="4000" dirty="0" smtClean="0">
              <a:latin typeface="Monotype Corsiva" pitchFamily="66" charset="0"/>
            </a:endParaRPr>
          </a:p>
        </p:txBody>
      </p:sp>
      <p:pic>
        <p:nvPicPr>
          <p:cNvPr id="2053" name="Picture 5" descr="Ape_walk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95126"/>
            <a:ext cx="914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FJR: SEARS-MT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2087563" cy="15033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The End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219200" y="3733800"/>
            <a:ext cx="285115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d-ID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  <a:p>
            <a:pPr algn="ctr"/>
            <a:r>
              <a:rPr lang="id-ID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Very Much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FJR: SEARS-MT</a:t>
            </a:r>
            <a:endParaRPr lang="en-US"/>
          </a:p>
        </p:txBody>
      </p:sp>
      <p:pic>
        <p:nvPicPr>
          <p:cNvPr id="18440" name="Picture 8" descr="D:\F Master\My Pictures\0 0 FotoFadjar\8 fj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7763" y="2209800"/>
            <a:ext cx="2779837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1104900"/>
            <a:ext cx="6705600" cy="6096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4400" dirty="0">
                <a:solidFill>
                  <a:srgbClr val="A50021"/>
                </a:solidFill>
              </a:rPr>
              <a:t>Personal Identity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0" y="1947863"/>
            <a:ext cx="9144000" cy="0"/>
          </a:xfrm>
          <a:prstGeom prst="line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6700" y="2717800"/>
            <a:ext cx="86106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1F4081"/>
                </a:solidFill>
                <a:latin typeface="Albertus Medium" pitchFamily="34" charset="0"/>
              </a:rPr>
              <a:t>Place and Date of Birth: Sumenep, 20-4-55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66700" y="3251200"/>
            <a:ext cx="8610600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1F4081"/>
                </a:solidFill>
                <a:latin typeface="Albertus Medium" pitchFamily="34" charset="0"/>
              </a:rPr>
              <a:t>Education: </a:t>
            </a:r>
            <a:r>
              <a:rPr lang="en-US" sz="2000" dirty="0" err="1">
                <a:solidFill>
                  <a:srgbClr val="1F4081"/>
                </a:solidFill>
                <a:latin typeface="Albertus Medium" pitchFamily="34" charset="0"/>
              </a:rPr>
              <a:t>Unesa</a:t>
            </a:r>
            <a:r>
              <a:rPr lang="en-US" sz="2000" dirty="0">
                <a:solidFill>
                  <a:srgbClr val="1F4081"/>
                </a:solidFill>
                <a:latin typeface="Albertus Medium" pitchFamily="34" charset="0"/>
              </a:rPr>
              <a:t> </a:t>
            </a:r>
            <a:r>
              <a:rPr lang="en-US" sz="2000" dirty="0" smtClean="0">
                <a:solidFill>
                  <a:srgbClr val="1F4081"/>
                </a:solidFill>
                <a:latin typeface="Albertus Medium" pitchFamily="34" charset="0"/>
              </a:rPr>
              <a:t>(Surabaya Teachers </a:t>
            </a:r>
            <a:r>
              <a:rPr lang="en-US" sz="2000" dirty="0" err="1" smtClean="0">
                <a:solidFill>
                  <a:srgbClr val="1F4081"/>
                </a:solidFill>
                <a:latin typeface="Albertus Medium" pitchFamily="34" charset="0"/>
              </a:rPr>
              <a:t>Colleage</a:t>
            </a:r>
            <a:r>
              <a:rPr lang="en-US" sz="2000" dirty="0" smtClean="0">
                <a:solidFill>
                  <a:srgbClr val="1F4081"/>
                </a:solidFill>
                <a:latin typeface="Albertus Medium" pitchFamily="34" charset="0"/>
              </a:rPr>
              <a:t>) and</a:t>
            </a:r>
            <a:endParaRPr lang="en-US" sz="2000" dirty="0">
              <a:solidFill>
                <a:srgbClr val="1F4081"/>
              </a:solidFill>
              <a:latin typeface="Albertus Medium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1F4081"/>
                </a:solidFill>
                <a:latin typeface="Albertus Medium" pitchFamily="34" charset="0"/>
              </a:rPr>
              <a:t>Curtin University of Technology, Perth, WA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4000" y="4283528"/>
            <a:ext cx="8610600" cy="861774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1F4081"/>
                </a:solidFill>
                <a:latin typeface="Albertus Medium" pitchFamily="34" charset="0"/>
              </a:rPr>
              <a:t>Teaching Experience: 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1F4081"/>
                </a:solidFill>
                <a:latin typeface="Albertus Medium" pitchFamily="34" charset="0"/>
              </a:rPr>
              <a:t>SHS Mathematics </a:t>
            </a:r>
            <a:r>
              <a:rPr lang="en-US" sz="2000" dirty="0" smtClean="0">
                <a:solidFill>
                  <a:srgbClr val="1F4081"/>
                </a:solidFill>
                <a:latin typeface="Albertus Medium" pitchFamily="34" charset="0"/>
              </a:rPr>
              <a:t>Teacher. Instructor and Teacher Trainer</a:t>
            </a:r>
            <a:endParaRPr lang="en-US" sz="2000" dirty="0">
              <a:solidFill>
                <a:srgbClr val="1F4081"/>
              </a:solidFill>
              <a:latin typeface="Albertus Medium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66700" y="2146300"/>
            <a:ext cx="86106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1F4081"/>
                </a:solidFill>
                <a:latin typeface="Albertus Medium" pitchFamily="34" charset="0"/>
              </a:rPr>
              <a:t>Name: Fadjar Shadiq, M.App.Sc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0" y="228600"/>
            <a:ext cx="9144000" cy="0"/>
          </a:xfrm>
          <a:prstGeom prst="line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66700" y="5346700"/>
            <a:ext cx="8610600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1F4081"/>
                </a:solidFill>
                <a:latin typeface="Albertus Medium" pitchFamily="34" charset="0"/>
              </a:rPr>
              <a:t>(0274)880762; 08156896973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1F4081"/>
                </a:solidFill>
                <a:latin typeface="Albertus Medium" pitchFamily="34" charset="0"/>
              </a:rPr>
              <a:t>fadjar_p3g@yahoo.com</a:t>
            </a:r>
            <a:r>
              <a:rPr lang="id-ID" sz="2000">
                <a:solidFill>
                  <a:srgbClr val="1F4081"/>
                </a:solidFill>
                <a:latin typeface="Albertus Medium" pitchFamily="34" charset="0"/>
              </a:rPr>
              <a:t> &amp; www.</a:t>
            </a:r>
            <a:r>
              <a:rPr lang="en-US" sz="2000">
                <a:solidFill>
                  <a:srgbClr val="1F4081"/>
                </a:solidFill>
                <a:latin typeface="Albertus Medium" pitchFamily="34" charset="0"/>
              </a:rPr>
              <a:t>fadjarp3g</a:t>
            </a:r>
            <a:r>
              <a:rPr lang="id-ID" sz="2000">
                <a:solidFill>
                  <a:srgbClr val="1F4081"/>
                </a:solidFill>
                <a:latin typeface="Albertus Medium" pitchFamily="34" charset="0"/>
              </a:rPr>
              <a:t>.wordpress.</a:t>
            </a:r>
            <a:r>
              <a:rPr lang="en-US" sz="2000">
                <a:solidFill>
                  <a:srgbClr val="1F4081"/>
                </a:solidFill>
                <a:latin typeface="Albertus Medium" pitchFamily="34" charset="0"/>
              </a:rPr>
              <a:t>com</a:t>
            </a:r>
          </a:p>
        </p:txBody>
      </p:sp>
      <p:graphicFrame>
        <p:nvGraphicFramePr>
          <p:cNvPr id="15374" name="Object 14"/>
          <p:cNvGraphicFramePr>
            <a:graphicFrameLocks noGrp="1" noChangeAspect="1"/>
          </p:cNvGraphicFramePr>
          <p:nvPr>
            <p:ph/>
          </p:nvPr>
        </p:nvGraphicFramePr>
        <p:xfrm>
          <a:off x="7172786" y="228232"/>
          <a:ext cx="1608358" cy="1511209"/>
        </p:xfrm>
        <a:graphic>
          <a:graphicData uri="http://schemas.openxmlformats.org/presentationml/2006/ole">
            <p:oleObj spid="_x0000_s15378" r:id="rId7" imgW="4409524" imgH="4142857" progId="PBrush">
              <p:embed/>
            </p:oleObj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FJR: SEARS-MT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281940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714798"/>
            <a:ext cx="2438400" cy="4572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19400" y="714798"/>
            <a:ext cx="6096000" cy="4572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67554" y="930449"/>
            <a:ext cx="8547847" cy="557075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000" dirty="0" smtClean="0">
              <a:solidFill>
                <a:srgbClr val="FFFF66"/>
              </a:solidFill>
              <a:latin typeface="Trebuchet MS" pitchFamily="34" charset="0"/>
            </a:endParaRPr>
          </a:p>
          <a:p>
            <a:pPr algn="ctr"/>
            <a:endParaRPr lang="en-US" sz="1000" dirty="0" smtClean="0">
              <a:solidFill>
                <a:srgbClr val="FFFF66"/>
              </a:solidFill>
              <a:latin typeface="Trebuchet MS" pitchFamily="34" charset="0"/>
            </a:endParaRPr>
          </a:p>
          <a:p>
            <a:pPr algn="ctr"/>
            <a:r>
              <a:rPr lang="id-ID" sz="4000" dirty="0" smtClean="0">
                <a:solidFill>
                  <a:srgbClr val="FFFF66"/>
                </a:solidFill>
                <a:latin typeface="Trebuchet MS" pitchFamily="34" charset="0"/>
              </a:rPr>
              <a:t>Even </a:t>
            </a:r>
            <a:r>
              <a:rPr lang="id-ID" sz="4000" dirty="0" smtClean="0">
                <a:solidFill>
                  <a:srgbClr val="FFFF66"/>
                </a:solidFill>
                <a:latin typeface="Trebuchet MS" pitchFamily="34" charset="0"/>
              </a:rPr>
              <a:t>dan Ball (2009:1): “ ... </a:t>
            </a:r>
            <a:r>
              <a:rPr lang="id-ID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teachers</a:t>
            </a:r>
            <a:r>
              <a:rPr lang="id-ID" sz="4000" dirty="0" smtClean="0">
                <a:solidFill>
                  <a:srgbClr val="FFFF66"/>
                </a:solidFill>
                <a:latin typeface="Trebuchet MS" pitchFamily="34" charset="0"/>
              </a:rPr>
              <a:t> are key to </a:t>
            </a:r>
            <a:r>
              <a:rPr lang="id-ID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students’ </a:t>
            </a:r>
            <a:r>
              <a:rPr lang="id-ID" sz="4000" dirty="0" smtClean="0">
                <a:solidFill>
                  <a:srgbClr val="FFFF66"/>
                </a:solidFill>
                <a:latin typeface="Trebuchet MS" pitchFamily="34" charset="0"/>
              </a:rPr>
              <a:t>opportunities to learn mathematics</a:t>
            </a:r>
            <a:r>
              <a:rPr lang="id-ID" sz="4000" dirty="0" smtClean="0">
                <a:solidFill>
                  <a:srgbClr val="FFFF66"/>
                </a:solidFill>
                <a:latin typeface="Trebuchet MS" pitchFamily="34" charset="0"/>
              </a:rPr>
              <a:t>.”</a:t>
            </a:r>
            <a:endParaRPr lang="en-US" sz="4000" dirty="0" smtClean="0">
              <a:solidFill>
                <a:srgbClr val="FFFF66"/>
              </a:solidFill>
              <a:latin typeface="Trebuchet MS" pitchFamily="34" charset="0"/>
            </a:endParaRPr>
          </a:p>
          <a:p>
            <a:pPr algn="ctr"/>
            <a:endParaRPr lang="en-US" sz="4000" dirty="0" smtClean="0">
              <a:solidFill>
                <a:srgbClr val="FFFF66"/>
              </a:solidFill>
              <a:latin typeface="Trebuchet MS" pitchFamily="34" charset="0"/>
            </a:endParaRPr>
          </a:p>
          <a:p>
            <a:pPr lvl="0" algn="ctr"/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Students</a:t>
            </a: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 </a:t>
            </a:r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should be the focus. </a:t>
            </a:r>
          </a:p>
          <a:p>
            <a:pPr lvl="0" algn="ctr"/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Therefore we need teacher whose actions promoting student learning. </a:t>
            </a:r>
            <a:endParaRPr lang="id-ID" sz="4000" dirty="0" smtClean="0">
              <a:solidFill>
                <a:srgbClr val="FFFF66"/>
              </a:solidFill>
              <a:latin typeface="Trebuchet MS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568749"/>
            <a:ext cx="2895600" cy="457200"/>
          </a:xfrm>
        </p:spPr>
        <p:txBody>
          <a:bodyPr/>
          <a:lstStyle/>
          <a:p>
            <a:r>
              <a:rPr lang="en-US" dirty="0" smtClean="0"/>
              <a:t>FJR: SEARS-MT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281940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813072"/>
            <a:ext cx="2438400" cy="4572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14612" y="828660"/>
            <a:ext cx="6096000" cy="4572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381" y="1589680"/>
            <a:ext cx="8547847" cy="4339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000" dirty="0" smtClean="0">
              <a:solidFill>
                <a:srgbClr val="FFFF66"/>
              </a:solidFill>
              <a:latin typeface="Trebuchet MS" pitchFamily="34" charset="0"/>
            </a:endParaRPr>
          </a:p>
          <a:p>
            <a:pPr algn="ctr"/>
            <a:endParaRPr lang="en-US" sz="1000" dirty="0" smtClean="0">
              <a:solidFill>
                <a:srgbClr val="FFFF66"/>
              </a:solidFill>
              <a:latin typeface="Trebuchet MS" pitchFamily="34" charset="0"/>
            </a:endParaRPr>
          </a:p>
          <a:p>
            <a:pPr algn="ctr"/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In the past Mathematics is known as 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deductive-axiomatic</a:t>
            </a:r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 subject. </a:t>
            </a:r>
          </a:p>
          <a:p>
            <a:pPr algn="ctr"/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Children only as 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follower</a:t>
            </a:r>
            <a:r>
              <a:rPr lang="en-US" sz="4000" i="1" dirty="0" smtClean="0">
                <a:solidFill>
                  <a:srgbClr val="FFFF66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r>
              <a:rPr lang="en-US" smtClean="0"/>
              <a:t>FJR: SEARS-MT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281940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624832"/>
            <a:ext cx="9144000" cy="624786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8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Lakatos</a:t>
            </a:r>
            <a:r>
              <a:rPr lang="id-ID" sz="4000" dirty="0" smtClean="0"/>
              <a:t> was quoted by Burton (1992:2) states: </a:t>
            </a:r>
            <a:endParaRPr lang="en-US" sz="4000" dirty="0" smtClean="0"/>
          </a:p>
          <a:p>
            <a:pPr algn="ctr"/>
            <a:r>
              <a:rPr lang="id-ID" sz="4000" dirty="0" smtClean="0"/>
              <a:t>“Deductivist style hides the struggle, hides the adventure. The whole story vanishes; the successive tentative formulations of the theorem in the course of the proof-procedure are doomed to oblivion while the end result is exalted into sacred infallibility</a:t>
            </a:r>
            <a:r>
              <a:rPr lang="en-US" sz="4000" dirty="0" smtClean="0"/>
              <a:t>.</a:t>
            </a:r>
            <a:r>
              <a:rPr lang="id-ID" sz="4000" dirty="0" smtClean="0"/>
              <a:t>”</a:t>
            </a:r>
            <a:endParaRPr lang="en-US" sz="4000" i="1" dirty="0" smtClean="0">
              <a:solidFill>
                <a:srgbClr val="FFFF66"/>
              </a:solidFill>
              <a:latin typeface="Trebuchet MS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531427"/>
            <a:ext cx="2895600" cy="457200"/>
          </a:xfrm>
        </p:spPr>
        <p:txBody>
          <a:bodyPr/>
          <a:lstStyle/>
          <a:p>
            <a:r>
              <a:rPr lang="en-US" smtClean="0"/>
              <a:t>FJR: SEARS-MT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281940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813072"/>
            <a:ext cx="2438400" cy="4572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14612" y="828660"/>
            <a:ext cx="6096000" cy="4572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381" y="1589680"/>
            <a:ext cx="8547847" cy="49552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000" dirty="0" smtClean="0">
              <a:solidFill>
                <a:srgbClr val="FFFF66"/>
              </a:solidFill>
              <a:latin typeface="Trebuchet MS" pitchFamily="34" charset="0"/>
            </a:endParaRPr>
          </a:p>
          <a:p>
            <a:pPr algn="ctr"/>
            <a:endParaRPr lang="en-US" sz="1000" dirty="0" smtClean="0">
              <a:solidFill>
                <a:srgbClr val="FFFF66"/>
              </a:solidFill>
              <a:latin typeface="Trebuchet MS" pitchFamily="34" charset="0"/>
            </a:endParaRPr>
          </a:p>
          <a:p>
            <a:pPr algn="ctr"/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Children only as 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follower</a:t>
            </a:r>
            <a:r>
              <a:rPr lang="en-US" sz="4000" i="1" dirty="0" smtClean="0">
                <a:solidFill>
                  <a:srgbClr val="FFFF66"/>
                </a:solidFill>
                <a:latin typeface="Trebuchet MS" pitchFamily="34" charset="0"/>
              </a:rPr>
              <a:t>.</a:t>
            </a:r>
          </a:p>
          <a:p>
            <a:pPr algn="ctr"/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How to help them to:</a:t>
            </a:r>
          </a:p>
          <a:p>
            <a:pPr marL="0" lvl="4" algn="ctr">
              <a:buFont typeface="Arial" charset="0"/>
              <a:buChar char="•"/>
            </a:pPr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Be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 Innovative</a:t>
            </a:r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 </a:t>
            </a:r>
          </a:p>
          <a:p>
            <a:pPr marL="0" lvl="4" algn="ctr">
              <a:buFont typeface="Arial" charset="0"/>
              <a:buChar char="•"/>
            </a:pPr>
            <a:r>
              <a:rPr lang="en-US" sz="4000" dirty="0" smtClean="0">
                <a:solidFill>
                  <a:srgbClr val="FFFF66"/>
                </a:solidFill>
                <a:latin typeface="Trebuchet MS" pitchFamily="34" charset="0"/>
              </a:rPr>
              <a:t>Be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 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itchFamily="34" charset="0"/>
              </a:rPr>
              <a:t>Creative</a:t>
            </a:r>
          </a:p>
          <a:p>
            <a:pPr marL="0" lvl="4" algn="ctr">
              <a:buFont typeface="Arial" charset="0"/>
              <a:buChar char="•"/>
            </a:pPr>
            <a:endParaRPr lang="en-US" sz="4000" dirty="0" smtClean="0">
              <a:solidFill>
                <a:srgbClr val="FFFF66"/>
              </a:solidFill>
              <a:latin typeface="Trebuchet MS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r>
              <a:rPr lang="en-US" smtClean="0"/>
              <a:t>FJR: SEARS-MT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2819400" cy="6858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992763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hlink"/>
                </a:solidFill>
                <a:cs typeface="Arial" charset="0"/>
              </a:rPr>
              <a:t> </a:t>
            </a:r>
            <a:r>
              <a:rPr lang="en-US" sz="3200" b="1" i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5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George </a:t>
            </a:r>
            <a:r>
              <a:rPr lang="en-US" sz="5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Polya</a:t>
            </a:r>
            <a:r>
              <a:rPr lang="en-US" sz="5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 (1973: VII):</a:t>
            </a:r>
            <a:r>
              <a:rPr lang="en-US" sz="5400" b="1" i="1" dirty="0" smtClean="0">
                <a:solidFill>
                  <a:schemeClr val="hlink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chemeClr val="hlink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chemeClr val="hlink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</a:br>
            <a:r>
              <a:rPr lang="en-US" sz="3600" b="1" i="1" dirty="0" smtClean="0">
                <a:solidFill>
                  <a:schemeClr val="hlink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chemeClr val="hlink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</a:br>
            <a:r>
              <a:rPr lang="en-US" sz="36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“Yes, mathematics has two faces; … .  Mathematics presented in the Euclidean way appears as a systematic, deductive science; but mathematics in the making appears as an experimental, inductive science.”</a:t>
            </a:r>
            <a:r>
              <a:rPr lang="en-US" sz="3600" b="1" i="1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200" dirty="0">
              <a:solidFill>
                <a:srgbClr val="99CCFF"/>
              </a:solidFill>
              <a:latin typeface="Trebuchet MS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0"/>
            <a:ext cx="2438400" cy="4572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819400" y="0"/>
            <a:ext cx="6096000" cy="4572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66"/>
                </a:solidFill>
              </a:rPr>
              <a:t>FJR: SEARS-MT</a:t>
            </a:r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rop gambar pytg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5022850" cy="594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06184" y="849096"/>
            <a:ext cx="2819400" cy="584775"/>
          </a:xfrm>
          <a:prstGeom prst="rect">
            <a:avLst/>
          </a:prstGeom>
          <a:solidFill>
            <a:srgbClr val="00006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Pythagoras</a:t>
            </a:r>
          </a:p>
        </p:txBody>
      </p:sp>
      <p:sp>
        <p:nvSpPr>
          <p:cNvPr id="28676" name="Text Box 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6019800" y="2271528"/>
            <a:ext cx="2819400" cy="1569660"/>
          </a:xfrm>
          <a:prstGeom prst="rect">
            <a:avLst/>
          </a:prstGeom>
          <a:solidFill>
            <a:srgbClr val="00006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What can you say regarding this picture</a:t>
            </a:r>
            <a:endParaRPr lang="en-US" sz="32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05286" y="1563942"/>
            <a:ext cx="2819400" cy="584775"/>
          </a:xfrm>
          <a:prstGeom prst="rect">
            <a:avLst/>
          </a:prstGeom>
          <a:solidFill>
            <a:srgbClr val="00006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Source: NCTM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FJR: SEARS-MT</a:t>
            </a:r>
            <a:endParaRPr lang="en-US"/>
          </a:p>
        </p:txBody>
      </p:sp>
      <p:sp>
        <p:nvSpPr>
          <p:cNvPr id="7" name="Text Box 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6019800" y="3988436"/>
            <a:ext cx="2819400" cy="2554545"/>
          </a:xfrm>
          <a:prstGeom prst="rect">
            <a:avLst/>
          </a:prstGeom>
          <a:solidFill>
            <a:srgbClr val="00006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Bruner: Discovery Learning is Learning to Discover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7" grpId="0" animBg="1"/>
    </p:bldLst>
  </p:timing>
</p:sld>
</file>

<file path=ppt/theme/theme1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Designs\Mountain.pot</Template>
  <TotalTime>9064</TotalTime>
  <Words>769</Words>
  <Application>Microsoft Office PowerPoint</Application>
  <PresentationFormat>On-screen Show (4:3)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Mountain</vt:lpstr>
      <vt:lpstr>1_Default Design</vt:lpstr>
      <vt:lpstr>Paintbrush Picture</vt:lpstr>
      <vt:lpstr>SEARS-MT and Indonesian  Perspective</vt:lpstr>
      <vt:lpstr> PowerPoint Presented on  SEAMEO-RECSAM and University of Tsukuba Joint Symposium   16 February, 2015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The PSA (Jap) and  the Scientific Approach (Ind)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Psikologi Pembelajaran Matematika</dc:title>
  <dc:creator>FadjarShadiq</dc:creator>
  <cp:lastModifiedBy>user</cp:lastModifiedBy>
  <cp:revision>194</cp:revision>
  <dcterms:created xsi:type="dcterms:W3CDTF">2006-04-05T13:52:12Z</dcterms:created>
  <dcterms:modified xsi:type="dcterms:W3CDTF">2015-02-12T22:05:52Z</dcterms:modified>
</cp:coreProperties>
</file>